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9"/>
  </p:notesMasterIdLst>
  <p:sldIdLst>
    <p:sldId id="261" r:id="rId5"/>
    <p:sldId id="262" r:id="rId6"/>
    <p:sldId id="263" r:id="rId7"/>
    <p:sldId id="264"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80" d="100"/>
          <a:sy n="80" d="100"/>
        </p:scale>
        <p:origin x="71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s>
</file>

<file path=ppt/media/image1.jpe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7/30/2023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7/30/2023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7/30/2023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7/30/2023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7/30/2023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7/30/2023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7/30/2023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7/30/2023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7/30/2023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7/30/2023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3611" y="-30423"/>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a:t>HEART FAILURE ANALYSIS</a:t>
            </a:r>
            <a:endParaRPr lang="en-US" dirty="0"/>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Autofit/>
          </a:bodyPr>
          <a:lstStyle/>
          <a:p>
            <a:pPr algn="ctr"/>
            <a:r>
              <a:rPr lang="en-US" sz="1600"/>
              <a:t>PROJECT MENTOR:				GROUP MEMBER:</a:t>
            </a:r>
          </a:p>
          <a:p>
            <a:r>
              <a:rPr lang="en-US" sz="1600" b="1"/>
              <a:t>PROF. ARNAB CHAKRABORTY			SAI SRIJA ACHUKOLU</a:t>
            </a:r>
          </a:p>
          <a:p>
            <a:br>
              <a:rPr lang="en-US" sz="1600"/>
            </a:br>
            <a:r>
              <a:rPr lang="en-US" sz="1600"/>
              <a:t>				</a:t>
            </a:r>
            <a:endParaRPr lang="en-US" sz="1600" dirty="0"/>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pPr algn="ctr"/>
            <a:r>
              <a:rPr lang="en-US" sz="3200"/>
              <a:t>content</a:t>
            </a:r>
            <a:endParaRPr lang="en-US" sz="3200"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1744663"/>
            <a:ext cx="3084892" cy="4046538"/>
          </a:xfrm>
        </p:spPr>
        <p:txBody>
          <a:bodyPr>
            <a:normAutofit fontScale="85000" lnSpcReduction="20000"/>
          </a:bodyPr>
          <a:lstStyle/>
          <a:p>
            <a:pPr fontAlgn="base"/>
            <a:r>
              <a:rPr lang="en-US" b="1">
                <a:latin typeface="Albertus MT Lt" pitchFamily="2" charset="0"/>
              </a:rPr>
              <a:t>Project Objective &amp; Scope</a:t>
            </a:r>
          </a:p>
          <a:p>
            <a:pPr fontAlgn="base"/>
            <a:r>
              <a:rPr lang="en-US" b="1">
                <a:latin typeface="Albertus MT Lt" pitchFamily="2" charset="0"/>
              </a:rPr>
              <a:t>Data Description</a:t>
            </a:r>
          </a:p>
          <a:p>
            <a:pPr fontAlgn="base"/>
            <a:r>
              <a:rPr lang="en-US" b="1">
                <a:latin typeface="Albertus MT Lt" pitchFamily="2" charset="0"/>
              </a:rPr>
              <a:t>Methodology</a:t>
            </a:r>
          </a:p>
          <a:p>
            <a:pPr fontAlgn="base"/>
            <a:r>
              <a:rPr lang="en-US" b="1">
                <a:latin typeface="Albertus MT Lt" pitchFamily="2" charset="0"/>
              </a:rPr>
              <a:t>Data Preprocessing</a:t>
            </a:r>
          </a:p>
          <a:p>
            <a:pPr fontAlgn="base"/>
            <a:r>
              <a:rPr lang="en-US" b="1">
                <a:latin typeface="Albertus MT Lt" pitchFamily="2" charset="0"/>
              </a:rPr>
              <a:t>Models Used</a:t>
            </a:r>
          </a:p>
          <a:p>
            <a:pPr fontAlgn="base"/>
            <a:r>
              <a:rPr lang="en-US" b="1">
                <a:latin typeface="Albertus MT Lt" pitchFamily="2" charset="0"/>
              </a:rPr>
              <a:t>Accuracy Comparison</a:t>
            </a:r>
          </a:p>
          <a:p>
            <a:pPr fontAlgn="base"/>
            <a:r>
              <a:rPr lang="en-US" b="1">
                <a:latin typeface="Albertus MT Lt" pitchFamily="2" charset="0"/>
              </a:rPr>
              <a:t>Benefits of the project</a:t>
            </a:r>
          </a:p>
          <a:p>
            <a:pPr fontAlgn="base"/>
            <a:r>
              <a:rPr lang="en-US" b="1">
                <a:latin typeface="Albertus MT Lt" pitchFamily="2" charset="0"/>
              </a:rPr>
              <a:t>Future Scope of Improvements</a:t>
            </a:r>
          </a:p>
          <a:p>
            <a:pPr>
              <a:lnSpc>
                <a:spcPct val="110000"/>
              </a:lnSpc>
            </a:pPr>
            <a:endParaRPr lang="en-US" sz="1600" dirty="0"/>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2" y="14287"/>
            <a:ext cx="12192002" cy="119748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8995" y="1321308"/>
            <a:ext cx="10136330" cy="5298567"/>
          </a:xfrm>
        </p:spPr>
        <p:txBody>
          <a:bodyPr>
            <a:normAutofit/>
          </a:bodyPr>
          <a:lstStyle/>
          <a:p>
            <a:pPr algn="ctr"/>
            <a:r>
              <a:rPr lang="en-US" sz="1800" b="1" u="sng">
                <a:latin typeface="Albertus MT Lt" pitchFamily="2" charset="0"/>
              </a:rPr>
              <a:t>Project objective</a:t>
            </a:r>
            <a:r>
              <a:rPr lang="en-US" sz="1800" u="sng">
                <a:latin typeface="Albertus MT Lt" pitchFamily="2" charset="0"/>
              </a:rPr>
              <a:t>:</a:t>
            </a:r>
            <a:br>
              <a:rPr lang="en-US" sz="1800" u="sng">
                <a:latin typeface="Albertus MT Lt" pitchFamily="2" charset="0"/>
              </a:rPr>
            </a:br>
            <a:r>
              <a:rPr lang="en-US" u="sng"/>
              <a:t> </a:t>
            </a:r>
            <a:br>
              <a:rPr lang="en-US"/>
            </a:br>
            <a:r>
              <a:rPr lang="en-US" sz="2400">
                <a:latin typeface="Agency FB" panose="020B0503020202020204" pitchFamily="34" charset="0"/>
              </a:rPr>
              <a:t>Heart failure is a critical medical condition that affects numerous individuals worldwide. By leveraging the power of artificial intelligence (AI) and machine learning (ML), we can develop predictive models to identify the risk factors associated with heart failure. In this project, we will focus on the factors of age, sex, and previous diseases undergone by individuals to predict the likelihood of heart failure. </a:t>
            </a:r>
            <a:br>
              <a:rPr lang="en-US" sz="2400">
                <a:latin typeface="Agency FB" panose="020B0503020202020204" pitchFamily="34" charset="0"/>
              </a:rPr>
            </a:br>
            <a:br>
              <a:rPr lang="en-US" sz="2400">
                <a:latin typeface="Agency FB" panose="020B0503020202020204" pitchFamily="34" charset="0"/>
              </a:rPr>
            </a:br>
            <a:r>
              <a:rPr lang="en-US" sz="1800" b="1" u="sng">
                <a:latin typeface="Albertus MT" panose="020E0602030304020304" pitchFamily="34" charset="0"/>
              </a:rPr>
              <a:t>PROJECT SCOPE</a:t>
            </a:r>
            <a:r>
              <a:rPr lang="en-US" sz="1800" u="sng">
                <a:latin typeface="Albertus MT" panose="020E0602030304020304" pitchFamily="34" charset="0"/>
              </a:rPr>
              <a:t>:</a:t>
            </a:r>
            <a:br>
              <a:rPr lang="en-US" sz="1800" u="sng">
                <a:latin typeface="Albertus MT" panose="020E0602030304020304" pitchFamily="34" charset="0"/>
              </a:rPr>
            </a:br>
            <a:br>
              <a:rPr lang="en-US" sz="1800" u="sng">
                <a:latin typeface="Albertus MT" panose="020E0602030304020304" pitchFamily="34" charset="0"/>
              </a:rPr>
            </a:br>
            <a:r>
              <a:rPr lang="en-US" sz="2700">
                <a:latin typeface="Agency FB" panose="020B0503020202020204" pitchFamily="34" charset="0"/>
              </a:rPr>
              <a:t>The scope of this project encompasses the development and evaluation of an AI and ML-based heart failure analysis system. The </a:t>
            </a:r>
            <a:r>
              <a:rPr lang="en-US" sz="2400">
                <a:latin typeface="Agency FB" panose="020B0503020202020204" pitchFamily="34" charset="0"/>
              </a:rPr>
              <a:t>project w</a:t>
            </a:r>
            <a:r>
              <a:rPr lang="en-US" sz="2700">
                <a:latin typeface="Agency FB" panose="020B0503020202020204" pitchFamily="34" charset="0"/>
              </a:rPr>
              <a:t>ill focus on analyzing the relationship between age, sex, previous diseases undergon</a:t>
            </a:r>
            <a:r>
              <a:rPr lang="en-US" sz="2400">
                <a:latin typeface="Agency FB" panose="020B0503020202020204" pitchFamily="34" charset="0"/>
              </a:rPr>
              <a:t>e, and the likelihood of heart failure.</a:t>
            </a:r>
            <a:br>
              <a:rPr lang="en-US" sz="2700" u="sng">
                <a:latin typeface="Agency FB" panose="020B0503020202020204" pitchFamily="34" charset="0"/>
              </a:rPr>
            </a:br>
            <a:endParaRPr lang="en-US" sz="2700" b="1" u="sng" dirty="0">
              <a:latin typeface="Agency FB" panose="020B0503020202020204" pitchFamily="34" charset="0"/>
            </a:endParaRPr>
          </a:p>
        </p:txBody>
      </p:sp>
    </p:spTree>
    <p:extLst>
      <p:ext uri="{BB962C8B-B14F-4D97-AF65-F5344CB8AC3E}">
        <p14:creationId xmlns:p14="http://schemas.microsoft.com/office/powerpoint/2010/main" val="228971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6805" y="-19040"/>
            <a:ext cx="12192000" cy="93661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7797" y="936614"/>
            <a:ext cx="10218491" cy="2370112"/>
          </a:xfrm>
        </p:spPr>
        <p:txBody>
          <a:bodyPr>
            <a:normAutofit/>
          </a:bodyPr>
          <a:lstStyle/>
          <a:p>
            <a:r>
              <a:rPr lang="en-US" sz="2800" b="1" u="sng"/>
              <a:t>DATA DESCRIPTION</a:t>
            </a:r>
            <a:br>
              <a:rPr lang="en-US" sz="2800" b="1" u="sng"/>
            </a:br>
            <a:br>
              <a:rPr lang="en-US" sz="2800" b="1" u="sng"/>
            </a:br>
            <a:r>
              <a:rPr lang="en-US" sz="1800">
                <a:latin typeface="Agency FB" panose="020B0503020202020204" pitchFamily="34" charset="0"/>
              </a:rPr>
              <a:t>The description of the data with type and description of each Attribute is given/shown in the table.</a:t>
            </a:r>
            <a:br>
              <a:rPr lang="en-US" sz="1800">
                <a:latin typeface="Agency FB" panose="020B0503020202020204" pitchFamily="34" charset="0"/>
              </a:rPr>
            </a:br>
            <a:br>
              <a:rPr lang="en-US" sz="1800"/>
            </a:br>
            <a:br>
              <a:rPr lang="en-US" sz="2800"/>
            </a:br>
            <a:endParaRPr lang="en-US" sz="2800" b="1" u="sng" dirty="0"/>
          </a:p>
        </p:txBody>
      </p:sp>
      <p:pic>
        <p:nvPicPr>
          <p:cNvPr id="7" name="Picture 6">
            <a:extLst>
              <a:ext uri="{FF2B5EF4-FFF2-40B4-BE49-F238E27FC236}">
                <a16:creationId xmlns:a16="http://schemas.microsoft.com/office/drawing/2014/main" id="{67D15623-8763-46B0-AF5D-E31E2774B556}"/>
              </a:ext>
            </a:extLst>
          </p:cNvPr>
          <p:cNvPicPr>
            <a:picLocks noChangeAspect="1"/>
          </p:cNvPicPr>
          <p:nvPr/>
        </p:nvPicPr>
        <p:blipFill>
          <a:blip r:embed="rId5"/>
          <a:stretch>
            <a:fillRect/>
          </a:stretch>
        </p:blipFill>
        <p:spPr>
          <a:xfrm>
            <a:off x="3002300" y="2496616"/>
            <a:ext cx="6544588" cy="424442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3351134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208</Words>
  <Application>Microsoft Office PowerPoint</Application>
  <PresentationFormat>Widescreen</PresentationFormat>
  <Paragraphs>15</Paragraphs>
  <Slides>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Agency FB</vt:lpstr>
      <vt:lpstr>Albertus MT</vt:lpstr>
      <vt:lpstr>Albertus MT Lt</vt:lpstr>
      <vt:lpstr>Arial</vt:lpstr>
      <vt:lpstr>Calibri</vt:lpstr>
      <vt:lpstr>Tw Cen MT</vt:lpstr>
      <vt:lpstr>Circuit</vt:lpstr>
      <vt:lpstr>HEART FAILURE ANALYSIS</vt:lpstr>
      <vt:lpstr>content</vt:lpstr>
      <vt:lpstr>Project objective:   Heart failure is a critical medical condition that affects numerous individuals worldwide. By leveraging the power of artificial intelligence (AI) and machine learning (ML), we can develop predictive models to identify the risk factors associated with heart failure. In this project, we will focus on the factors of age, sex, and previous diseases undergone by individuals to predict the likelihood of heart failure.   PROJECT SCOPE:  The scope of this project encompasses the development and evaluation of an AI and ML-based heart failure analysis system. The project will focus on analyzing the relationship between age, sex, previous diseases undergone, and the likelihood of heart failure. </vt:lpstr>
      <vt:lpstr>DATA DESCRIPTION  The description of the data with type and description of each Attribute is given/shown in the table.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2023-07-07T09:46:35Z</dcterms:created>
  <dcterms:modified xsi:type="dcterms:W3CDTF">2023-07-29T20:00:05Z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